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81" r:id="rId6"/>
    <p:sldId id="282" r:id="rId7"/>
    <p:sldId id="260" r:id="rId8"/>
    <p:sldId id="261" r:id="rId9"/>
    <p:sldId id="264" r:id="rId10"/>
    <p:sldId id="262" r:id="rId11"/>
    <p:sldId id="265" r:id="rId12"/>
    <p:sldId id="266" r:id="rId13"/>
    <p:sldId id="263"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7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9D62565-C54F-4FF2-9F75-0BAB8C3012B2}" type="datetimeFigureOut">
              <a:rPr lang="en-US" smtClean="0"/>
              <a:t>5/31/2015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6480D35-1E11-4FC7-AE38-294DA48781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D62565-C54F-4FF2-9F75-0BAB8C3012B2}" type="datetimeFigureOut">
              <a:rPr lang="en-US" smtClean="0"/>
              <a:t>5/31/2015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6480D35-1E11-4FC7-AE38-294DA48781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D62565-C54F-4FF2-9F75-0BAB8C3012B2}" type="datetimeFigureOut">
              <a:rPr lang="en-US" smtClean="0"/>
              <a:t>5/31/2015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6480D35-1E11-4FC7-AE38-294DA48781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0"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09D62565-C54F-4FF2-9F75-0BAB8C3012B2}" type="datetimeFigureOut">
              <a:rPr lang="en-US" smtClean="0"/>
              <a:t>5/31/2015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6480D35-1E11-4FC7-AE38-294DA487811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9D62565-C54F-4FF2-9F75-0BAB8C3012B2}" type="datetimeFigureOut">
              <a:rPr lang="en-US" smtClean="0"/>
              <a:t>5/31/2015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6480D35-1E11-4FC7-AE38-294DA487811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D62565-C54F-4FF2-9F75-0BAB8C3012B2}" type="datetimeFigureOut">
              <a:rPr lang="en-US" smtClean="0"/>
              <a:t>5/31/2015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6480D35-1E11-4FC7-AE38-294DA487811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D62565-C54F-4FF2-9F75-0BAB8C3012B2}" type="datetimeFigureOut">
              <a:rPr lang="en-US" smtClean="0"/>
              <a:t>5/31/2015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6480D35-1E11-4FC7-AE38-294DA487811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9D62565-C54F-4FF2-9F75-0BAB8C3012B2}" type="datetimeFigureOut">
              <a:rPr lang="en-US" smtClean="0"/>
              <a:t>5/31/2015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6480D35-1E11-4FC7-AE38-294DA487811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9D62565-C54F-4FF2-9F75-0BAB8C3012B2}" type="datetimeFigureOut">
              <a:rPr lang="en-US" smtClean="0"/>
              <a:t>5/31/2015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6480D35-1E11-4FC7-AE38-294DA48781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9D62565-C54F-4FF2-9F75-0BAB8C3012B2}" type="datetimeFigureOut">
              <a:rPr lang="en-US" smtClean="0"/>
              <a:t>5/31/2015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6480D35-1E11-4FC7-AE38-294DA487811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9D62565-C54F-4FF2-9F75-0BAB8C3012B2}" type="datetimeFigureOut">
              <a:rPr lang="en-US" smtClean="0"/>
              <a:t>5/31/2015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6480D35-1E11-4FC7-AE38-294DA487811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9D62565-C54F-4FF2-9F75-0BAB8C3012B2}" type="datetimeFigureOut">
              <a:rPr lang="en-US" smtClean="0"/>
              <a:t>5/31/2015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6480D35-1E11-4FC7-AE38-294DA48781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829761"/>
          </a:xfrm>
        </p:spPr>
        <p:txBody>
          <a:bodyPr/>
          <a:lstStyle/>
          <a:p>
            <a:r>
              <a:rPr lang="en-US" dirty="0" smtClean="0">
                <a:solidFill>
                  <a:schemeClr val="tx1"/>
                </a:solidFill>
              </a:rPr>
              <a:t>Should We Be For? Against? Or Both?</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solidFill>
                  <a:schemeClr val="tx1"/>
                </a:solidFill>
              </a:rPr>
              <a:t>A Review of </a:t>
            </a:r>
            <a:r>
              <a:rPr lang="en-US" i="1" dirty="0" smtClean="0">
                <a:solidFill>
                  <a:schemeClr val="tx1"/>
                </a:solidFill>
              </a:rPr>
              <a:t>Don’t Be Defined by What You Are Against</a:t>
            </a:r>
            <a:endParaRPr lang="en-US" i="1" dirty="0">
              <a:solidFill>
                <a:schemeClr val="tx1"/>
              </a:solidFill>
            </a:endParaRPr>
          </a:p>
        </p:txBody>
      </p:sp>
    </p:spTree>
    <p:extLst>
      <p:ext uri="{BB962C8B-B14F-4D97-AF65-F5344CB8AC3E}">
        <p14:creationId xmlns:p14="http://schemas.microsoft.com/office/powerpoint/2010/main" val="3293792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019800"/>
          </a:xfrm>
        </p:spPr>
        <p:txBody>
          <a:bodyPr>
            <a:normAutofit fontScale="92500" lnSpcReduction="10000"/>
          </a:bodyPr>
          <a:lstStyle/>
          <a:p>
            <a:r>
              <a:rPr lang="en-US" dirty="0"/>
              <a:t>Because of this extremely narrow perspective on how Christians must behave, I grew to be very aware of rules. Even in cases where Scripture isn’t specific, the group consensus seems to be that Christians are: anti-alcohol, anti-marijuana, anti-abortion, anti-graphic movies, Christians are pro-second amendment, and we vote Republican.</a:t>
            </a:r>
          </a:p>
          <a:p>
            <a:r>
              <a:rPr lang="en-US" dirty="0"/>
              <a:t>Sometimes our stances on issues are stronger than the Bible’s stance on them.</a:t>
            </a:r>
          </a:p>
          <a:p>
            <a:r>
              <a:rPr lang="en-US" dirty="0"/>
              <a:t>Look at the comment </a:t>
            </a:r>
            <a:r>
              <a:rPr lang="en-US" dirty="0" smtClean="0"/>
              <a:t>section…and </a:t>
            </a:r>
            <a:r>
              <a:rPr lang="en-US" dirty="0"/>
              <a:t>you are likely to find a Christian person explaining why they are against whatever is being discussed and why it’s wrong in the eyes of God. It seems we mistake taking a stand for Jesus as synonymous with taking a stance against everything we personally don’t like or agree with.</a:t>
            </a:r>
          </a:p>
          <a:p>
            <a:endParaRPr lang="en-US" dirty="0"/>
          </a:p>
        </p:txBody>
      </p:sp>
      <p:sp>
        <p:nvSpPr>
          <p:cNvPr id="4" name="Rounded Rectangular Callout 3"/>
          <p:cNvSpPr/>
          <p:nvPr/>
        </p:nvSpPr>
        <p:spPr>
          <a:xfrm>
            <a:off x="1143000" y="2916493"/>
            <a:ext cx="5562600" cy="956187"/>
          </a:xfrm>
          <a:prstGeom prst="wedgeRoundRectCallout">
            <a:avLst>
              <a:gd name="adj1" fmla="val 46109"/>
              <a:gd name="adj2" fmla="val -135894"/>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Pro-marijuana? Rom. 13:1-2; 1 Pet. 5:8</a:t>
            </a:r>
            <a:endParaRPr lang="en-US" sz="2800" dirty="0">
              <a:solidFill>
                <a:schemeClr val="bg1"/>
              </a:solidFill>
            </a:endParaRPr>
          </a:p>
        </p:txBody>
      </p:sp>
    </p:spTree>
    <p:extLst>
      <p:ext uri="{BB962C8B-B14F-4D97-AF65-F5344CB8AC3E}">
        <p14:creationId xmlns:p14="http://schemas.microsoft.com/office/powerpoint/2010/main" val="269179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019800"/>
          </a:xfrm>
        </p:spPr>
        <p:txBody>
          <a:bodyPr>
            <a:normAutofit fontScale="92500" lnSpcReduction="10000"/>
          </a:bodyPr>
          <a:lstStyle/>
          <a:p>
            <a:r>
              <a:rPr lang="en-US" dirty="0"/>
              <a:t>Because of this extremely narrow perspective on how Christians must behave, I grew to be very aware of rules. Even in cases where Scripture isn’t specific, the group consensus seems to be that Christians are: anti-alcohol, anti-marijuana, anti-abortion, anti-graphic movies, Christians are pro-second amendment, and we vote Republican.</a:t>
            </a:r>
          </a:p>
          <a:p>
            <a:r>
              <a:rPr lang="en-US" dirty="0"/>
              <a:t>Sometimes our stances on issues are stronger than the Bible’s stance on them.</a:t>
            </a:r>
          </a:p>
          <a:p>
            <a:r>
              <a:rPr lang="en-US" dirty="0"/>
              <a:t>Look at the comment </a:t>
            </a:r>
            <a:r>
              <a:rPr lang="en-US" dirty="0" smtClean="0"/>
              <a:t>section…and </a:t>
            </a:r>
            <a:r>
              <a:rPr lang="en-US" dirty="0"/>
              <a:t>you are likely to find a Christian person explaining why they are against whatever is being discussed and why it’s wrong in the eyes of God. It seems we mistake taking a stand for Jesus as synonymous with taking a stance against everything we personally don’t like or agree with.</a:t>
            </a:r>
          </a:p>
          <a:p>
            <a:endParaRPr lang="en-US" dirty="0"/>
          </a:p>
        </p:txBody>
      </p:sp>
      <p:sp>
        <p:nvSpPr>
          <p:cNvPr id="5" name="Rounded Rectangular Callout 4"/>
          <p:cNvSpPr/>
          <p:nvPr/>
        </p:nvSpPr>
        <p:spPr>
          <a:xfrm>
            <a:off x="838200" y="1981200"/>
            <a:ext cx="7924800" cy="1865560"/>
          </a:xfrm>
          <a:prstGeom prst="wedgeRoundRectCallout">
            <a:avLst>
              <a:gd name="adj1" fmla="val -37540"/>
              <a:gd name="adj2" fmla="val 140249"/>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Not what we “personally don’t like or agree with,” but to follow Jesus is to oppose some things. Matt. 5:21-22, 27-28; 31-32</a:t>
            </a:r>
            <a:endParaRPr lang="en-US" sz="2800" dirty="0">
              <a:solidFill>
                <a:schemeClr val="bg1"/>
              </a:solidFill>
            </a:endParaRPr>
          </a:p>
        </p:txBody>
      </p:sp>
    </p:spTree>
    <p:extLst>
      <p:ext uri="{BB962C8B-B14F-4D97-AF65-F5344CB8AC3E}">
        <p14:creationId xmlns:p14="http://schemas.microsoft.com/office/powerpoint/2010/main" val="67202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019800"/>
          </a:xfrm>
        </p:spPr>
        <p:txBody>
          <a:bodyPr>
            <a:normAutofit fontScale="92500" lnSpcReduction="10000"/>
          </a:bodyPr>
          <a:lstStyle/>
          <a:p>
            <a:r>
              <a:rPr lang="en-US" dirty="0"/>
              <a:t>Because of this extremely narrow perspective on how Christians must behave, I grew to be very aware of rules. Even in cases where Scripture isn’t specific, the group consensus seems to be that Christians are: anti-alcohol, anti-marijuana, anti-abortion, anti-graphic movies, Christians are pro-second amendment, and we vote Republican.</a:t>
            </a:r>
          </a:p>
          <a:p>
            <a:r>
              <a:rPr lang="en-US" dirty="0"/>
              <a:t>Sometimes our stances on issues are stronger than the Bible’s stance on them.</a:t>
            </a:r>
          </a:p>
          <a:p>
            <a:r>
              <a:rPr lang="en-US" dirty="0"/>
              <a:t>Look at the comment </a:t>
            </a:r>
            <a:r>
              <a:rPr lang="en-US" dirty="0" smtClean="0"/>
              <a:t>section…and </a:t>
            </a:r>
            <a:r>
              <a:rPr lang="en-US" dirty="0"/>
              <a:t>you are likely to find a Christian person explaining why they are against whatever is being discussed and why it’s wrong in the eyes of God. It seems we mistake taking a stand for Jesus as synonymous with taking a stance against everything we personally don’t like or agree with.</a:t>
            </a:r>
          </a:p>
          <a:p>
            <a:endParaRPr lang="en-US" dirty="0"/>
          </a:p>
        </p:txBody>
      </p:sp>
      <p:sp>
        <p:nvSpPr>
          <p:cNvPr id="6" name="Rounded Rectangular Callout 5"/>
          <p:cNvSpPr/>
          <p:nvPr/>
        </p:nvSpPr>
        <p:spPr>
          <a:xfrm>
            <a:off x="2057400" y="4640825"/>
            <a:ext cx="6858000" cy="1836175"/>
          </a:xfrm>
          <a:prstGeom prst="wedgeRoundRectCallout">
            <a:avLst>
              <a:gd name="adj1" fmla="val -53192"/>
              <a:gd name="adj2" fmla="val -210996"/>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Are we to leave uncleanness and lewdness undefined? Is pornography okay? Gal. 5:19</a:t>
            </a:r>
            <a:endParaRPr lang="en-US" sz="2800" dirty="0">
              <a:solidFill>
                <a:schemeClr val="bg1"/>
              </a:solidFill>
            </a:endParaRPr>
          </a:p>
        </p:txBody>
      </p:sp>
    </p:spTree>
    <p:extLst>
      <p:ext uri="{BB962C8B-B14F-4D97-AF65-F5344CB8AC3E}">
        <p14:creationId xmlns:p14="http://schemas.microsoft.com/office/powerpoint/2010/main" val="95330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a:t>In building our platform on what we are against we have often neglected to establish a foundation of what we are for. As a result we are not often known by our love and grace to the community outside our walls.</a:t>
            </a:r>
          </a:p>
          <a:p>
            <a:r>
              <a:rPr lang="en-US" dirty="0"/>
              <a:t>What if we changed our approach? What would the Church look like if the first impression we gave outsiders was not one of judgment? What if we were known for our compassion, our connections, our graciousness, helpfulness and concern, rather than our separateness or our rules</a:t>
            </a:r>
            <a:r>
              <a:rPr lang="en-US" dirty="0" smtClean="0"/>
              <a:t>?</a:t>
            </a:r>
            <a:endParaRPr lang="en-US" dirty="0"/>
          </a:p>
        </p:txBody>
      </p:sp>
      <p:sp>
        <p:nvSpPr>
          <p:cNvPr id="4" name="Rounded Rectangular Callout 3"/>
          <p:cNvSpPr/>
          <p:nvPr/>
        </p:nvSpPr>
        <p:spPr>
          <a:xfrm>
            <a:off x="1905000" y="4156928"/>
            <a:ext cx="6858000" cy="1371599"/>
          </a:xfrm>
          <a:prstGeom prst="wedgeRoundRectCallout">
            <a:avLst>
              <a:gd name="adj1" fmla="val 9173"/>
              <a:gd name="adj2" fmla="val -225147"/>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Must be seen as more than against some things. 1 John 3:9-10</a:t>
            </a:r>
            <a:endParaRPr lang="en-US" sz="2800" dirty="0">
              <a:solidFill>
                <a:schemeClr val="bg1"/>
              </a:solidFill>
            </a:endParaRPr>
          </a:p>
        </p:txBody>
      </p:sp>
    </p:spTree>
    <p:extLst>
      <p:ext uri="{BB962C8B-B14F-4D97-AF65-F5344CB8AC3E}">
        <p14:creationId xmlns:p14="http://schemas.microsoft.com/office/powerpoint/2010/main" val="421856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a:t>In building our platform on what we are against we have often neglected to establish a foundation of what we are for. As a result we are not often known by our love and grace to the community outside our walls.</a:t>
            </a:r>
          </a:p>
          <a:p>
            <a:r>
              <a:rPr lang="en-US" dirty="0"/>
              <a:t>What if we changed our approach? What would the Church look like if the first impression we gave outsiders was not one of judgment? What if we were known for our compassion, our connections, our graciousness, helpfulness and concern, rather than our separateness or our rules</a:t>
            </a:r>
            <a:r>
              <a:rPr lang="en-US" dirty="0" smtClean="0"/>
              <a:t>?</a:t>
            </a:r>
            <a:endParaRPr lang="en-US" dirty="0"/>
          </a:p>
        </p:txBody>
      </p:sp>
      <p:sp>
        <p:nvSpPr>
          <p:cNvPr id="5" name="Rounded Rectangular Callout 4"/>
          <p:cNvSpPr/>
          <p:nvPr/>
        </p:nvSpPr>
        <p:spPr>
          <a:xfrm>
            <a:off x="1143000" y="4640825"/>
            <a:ext cx="7772400" cy="1836175"/>
          </a:xfrm>
          <a:prstGeom prst="wedgeRoundRectCallout">
            <a:avLst>
              <a:gd name="adj1" fmla="val 19193"/>
              <a:gd name="adj2" fmla="val -188506"/>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Love is vital (1 Cor. 13), but the same epistle demanded discipline, legislated against immorality, and imposed regulations on the worship assemblies.</a:t>
            </a:r>
            <a:endParaRPr lang="en-US" sz="2800" dirty="0">
              <a:solidFill>
                <a:schemeClr val="bg1"/>
              </a:solidFill>
            </a:endParaRPr>
          </a:p>
        </p:txBody>
      </p:sp>
    </p:spTree>
    <p:extLst>
      <p:ext uri="{BB962C8B-B14F-4D97-AF65-F5344CB8AC3E}">
        <p14:creationId xmlns:p14="http://schemas.microsoft.com/office/powerpoint/2010/main" val="233999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a:t>In building our platform on what we are against we have often neglected to establish a foundation of what we are for. As a result we are not often known by our love and grace to the community outside our walls.</a:t>
            </a:r>
          </a:p>
          <a:p>
            <a:r>
              <a:rPr lang="en-US" dirty="0"/>
              <a:t>What if we changed our approach? What would the Church look like if the first impression we gave outsiders was not one of judgment? What if we were known for our compassion, our connections, our graciousness, helpfulness and concern, rather than our separateness or our rules</a:t>
            </a:r>
            <a:r>
              <a:rPr lang="en-US" dirty="0" smtClean="0"/>
              <a:t>?</a:t>
            </a:r>
            <a:endParaRPr lang="en-US" dirty="0"/>
          </a:p>
        </p:txBody>
      </p:sp>
      <p:sp>
        <p:nvSpPr>
          <p:cNvPr id="6" name="Rounded Rectangular Callout 5"/>
          <p:cNvSpPr/>
          <p:nvPr/>
        </p:nvSpPr>
        <p:spPr>
          <a:xfrm>
            <a:off x="990600" y="948812"/>
            <a:ext cx="7315200" cy="1455175"/>
          </a:xfrm>
          <a:prstGeom prst="wedgeRoundRectCallout">
            <a:avLst>
              <a:gd name="adj1" fmla="val -47496"/>
              <a:gd name="adj2" fmla="val 149641"/>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Must take Matt. 7:1-5 seriously. Show love for all. John 13:34-35; Gal. 6:10</a:t>
            </a:r>
            <a:endParaRPr lang="en-US" sz="2800" dirty="0">
              <a:solidFill>
                <a:schemeClr val="bg1"/>
              </a:solidFill>
            </a:endParaRPr>
          </a:p>
        </p:txBody>
      </p:sp>
    </p:spTree>
    <p:extLst>
      <p:ext uri="{BB962C8B-B14F-4D97-AF65-F5344CB8AC3E}">
        <p14:creationId xmlns:p14="http://schemas.microsoft.com/office/powerpoint/2010/main" val="34619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a:t>In building our platform on what we are against we have often neglected to establish a foundation of what we are for. As a result we are not often known by our love and grace to the community outside our walls.</a:t>
            </a:r>
          </a:p>
          <a:p>
            <a:r>
              <a:rPr lang="en-US" dirty="0"/>
              <a:t>What if we changed our approach? What would the Church look like if the first impression we gave outsiders was not one of judgment? What if we were known for our compassion, our connections, our graciousness, helpfulness and concern, rather than our separateness or our rules</a:t>
            </a:r>
            <a:r>
              <a:rPr lang="en-US" dirty="0" smtClean="0"/>
              <a:t>?</a:t>
            </a:r>
            <a:endParaRPr lang="en-US" dirty="0"/>
          </a:p>
        </p:txBody>
      </p:sp>
      <p:sp>
        <p:nvSpPr>
          <p:cNvPr id="7" name="Rounded Rectangular Callout 6"/>
          <p:cNvSpPr/>
          <p:nvPr/>
        </p:nvSpPr>
        <p:spPr>
          <a:xfrm>
            <a:off x="228600" y="2057400"/>
            <a:ext cx="8001000" cy="1367914"/>
          </a:xfrm>
          <a:prstGeom prst="wedgeRoundRectCallout">
            <a:avLst>
              <a:gd name="adj1" fmla="val -788"/>
              <a:gd name="adj2" fmla="val 172476"/>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Aren’t we to be known for our “separateness?” 2 Cor. 6:14—7:1; 1 Pet. 4:4</a:t>
            </a:r>
            <a:endParaRPr lang="en-US" sz="2800" dirty="0">
              <a:solidFill>
                <a:schemeClr val="bg1"/>
              </a:solidFill>
            </a:endParaRPr>
          </a:p>
        </p:txBody>
      </p:sp>
    </p:spTree>
    <p:extLst>
      <p:ext uri="{BB962C8B-B14F-4D97-AF65-F5344CB8AC3E}">
        <p14:creationId xmlns:p14="http://schemas.microsoft.com/office/powerpoint/2010/main" val="18040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763000" cy="6324600"/>
          </a:xfrm>
        </p:spPr>
        <p:txBody>
          <a:bodyPr>
            <a:noAutofit/>
          </a:bodyPr>
          <a:lstStyle/>
          <a:p>
            <a:r>
              <a:rPr lang="en-US" sz="2600" dirty="0"/>
              <a:t>In John 8, the religious leaders bring a woman caught in adultery to Jesus. She’s </a:t>
            </a:r>
            <a:r>
              <a:rPr lang="en-US" sz="2600" dirty="0" smtClean="0"/>
              <a:t>guilty....</a:t>
            </a:r>
            <a:endParaRPr lang="en-US" sz="2600" dirty="0"/>
          </a:p>
          <a:p>
            <a:r>
              <a:rPr lang="en-US" sz="2600" dirty="0"/>
              <a:t>But what Jesus does is unusual. He doesn’t see a failure. He doesn’t see someone to be judged and tossed away. He </a:t>
            </a:r>
            <a:r>
              <a:rPr lang="en-US" sz="2600" dirty="0" smtClean="0"/>
              <a:t>sees...a </a:t>
            </a:r>
            <a:r>
              <a:rPr lang="en-US" sz="2600" dirty="0"/>
              <a:t>person whom He loves and values. He has every right to judge her for her sin, but He doesn’t. He forgives her. He doesn’t approve of her sin. He doesn’t tell her it’s OK, but he gives her grace. He sends her away, after saving her, after loving her, with a commission to leave behind her life of sin.</a:t>
            </a:r>
          </a:p>
          <a:p>
            <a:r>
              <a:rPr lang="en-US" sz="2600" dirty="0" smtClean="0"/>
              <a:t>. </a:t>
            </a:r>
            <a:r>
              <a:rPr lang="en-US" sz="2600" dirty="0" smtClean="0"/>
              <a:t>Jesus </a:t>
            </a:r>
            <a:r>
              <a:rPr lang="en-US" sz="2600" dirty="0"/>
              <a:t>loved first. It’s through that love that He transforms hearts. Jesus didn’t have to take a stand against everything, because what He stood for was so powerful.</a:t>
            </a:r>
          </a:p>
          <a:p>
            <a:endParaRPr lang="en-US" sz="2400" dirty="0"/>
          </a:p>
        </p:txBody>
      </p:sp>
      <p:sp>
        <p:nvSpPr>
          <p:cNvPr id="4" name="Rounded Rectangular Callout 3"/>
          <p:cNvSpPr/>
          <p:nvPr/>
        </p:nvSpPr>
        <p:spPr>
          <a:xfrm>
            <a:off x="381000" y="2362200"/>
            <a:ext cx="8610600" cy="3124200"/>
          </a:xfrm>
          <a:prstGeom prst="wedgeRoundRectCallout">
            <a:avLst>
              <a:gd name="adj1" fmla="val -38203"/>
              <a:gd name="adj2" fmla="val -104651"/>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We don’t have the truth unless we have the whole truth.</a:t>
            </a:r>
          </a:p>
          <a:p>
            <a:pPr algn="ctr"/>
            <a:r>
              <a:rPr lang="en-US" sz="2800" dirty="0" smtClean="0">
                <a:solidFill>
                  <a:schemeClr val="bg1"/>
                </a:solidFill>
              </a:rPr>
              <a:t>Jesus condemned adultery. Matt. 5:17-19</a:t>
            </a:r>
          </a:p>
          <a:p>
            <a:pPr algn="ctr"/>
            <a:r>
              <a:rPr lang="en-US" sz="2800" dirty="0" smtClean="0">
                <a:solidFill>
                  <a:schemeClr val="bg1"/>
                </a:solidFill>
              </a:rPr>
              <a:t>Even raised the standard. Matt. 5:27-28; 19:9</a:t>
            </a:r>
          </a:p>
          <a:p>
            <a:pPr algn="ctr"/>
            <a:r>
              <a:rPr lang="en-US" sz="2800" dirty="0" smtClean="0">
                <a:solidFill>
                  <a:schemeClr val="bg1"/>
                </a:solidFill>
              </a:rPr>
              <a:t>John 8 does not eliminate the call to repentance. 1 Cor. 6:9-10</a:t>
            </a:r>
            <a:endParaRPr lang="en-US" sz="2800" dirty="0">
              <a:solidFill>
                <a:schemeClr val="bg1"/>
              </a:solidFill>
            </a:endParaRPr>
          </a:p>
        </p:txBody>
      </p:sp>
    </p:spTree>
    <p:extLst>
      <p:ext uri="{BB962C8B-B14F-4D97-AF65-F5344CB8AC3E}">
        <p14:creationId xmlns:p14="http://schemas.microsoft.com/office/powerpoint/2010/main" val="340871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763000" cy="6324600"/>
          </a:xfrm>
        </p:spPr>
        <p:txBody>
          <a:bodyPr>
            <a:noAutofit/>
          </a:bodyPr>
          <a:lstStyle/>
          <a:p>
            <a:r>
              <a:rPr lang="en-US" sz="2600" dirty="0"/>
              <a:t>In John 8, the religious leaders bring a woman caught in adultery to Jesus. She’s </a:t>
            </a:r>
            <a:r>
              <a:rPr lang="en-US" sz="2600" dirty="0" smtClean="0"/>
              <a:t>guilty....</a:t>
            </a:r>
            <a:endParaRPr lang="en-US" sz="2600" dirty="0"/>
          </a:p>
          <a:p>
            <a:r>
              <a:rPr lang="en-US" sz="2600" dirty="0"/>
              <a:t>But what Jesus does is unusual. He doesn’t see a failure. He doesn’t see someone to be judged and tossed away. He </a:t>
            </a:r>
            <a:r>
              <a:rPr lang="en-US" sz="2600" dirty="0" smtClean="0"/>
              <a:t>sees...a </a:t>
            </a:r>
            <a:r>
              <a:rPr lang="en-US" sz="2600" dirty="0"/>
              <a:t>person whom He loves and values. He has every right to judge her for her sin, but He doesn’t. He forgives her. He doesn’t approve of her sin. He doesn’t tell her it’s OK, but he gives her grace. He sends her away, after saving her, after loving her, with a commission to leave behind her life of sin.</a:t>
            </a:r>
          </a:p>
          <a:p>
            <a:r>
              <a:rPr lang="en-US" sz="2600" dirty="0" smtClean="0"/>
              <a:t>Jesus </a:t>
            </a:r>
            <a:r>
              <a:rPr lang="en-US" sz="2600" dirty="0"/>
              <a:t>loved first. It’s through that love that He transforms hearts. Jesus didn’t have to take a stand against everything, because what He stood for was so powerful.</a:t>
            </a:r>
          </a:p>
          <a:p>
            <a:endParaRPr lang="en-US" sz="2400" dirty="0"/>
          </a:p>
        </p:txBody>
      </p:sp>
      <p:sp>
        <p:nvSpPr>
          <p:cNvPr id="4" name="Rounded Rectangular Callout 3"/>
          <p:cNvSpPr/>
          <p:nvPr/>
        </p:nvSpPr>
        <p:spPr>
          <a:xfrm>
            <a:off x="381000" y="228600"/>
            <a:ext cx="8610600" cy="2286000"/>
          </a:xfrm>
          <a:prstGeom prst="wedgeRoundRectCallout">
            <a:avLst>
              <a:gd name="adj1" fmla="val -38936"/>
              <a:gd name="adj2" fmla="val 145004"/>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Jesus loved first, last, and always, yet called for repentance and warned of judgment to come. Matt. 4:17; Matt. 5:22, 29-30; 13:41-42, 49-50; Luke 14:25-27</a:t>
            </a:r>
            <a:endParaRPr lang="en-US" sz="2800" dirty="0">
              <a:solidFill>
                <a:schemeClr val="bg1"/>
              </a:solidFill>
            </a:endParaRPr>
          </a:p>
        </p:txBody>
      </p:sp>
    </p:spTree>
    <p:extLst>
      <p:ext uri="{BB962C8B-B14F-4D97-AF65-F5344CB8AC3E}">
        <p14:creationId xmlns:p14="http://schemas.microsoft.com/office/powerpoint/2010/main" val="301862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763000" cy="6324600"/>
          </a:xfrm>
        </p:spPr>
        <p:txBody>
          <a:bodyPr>
            <a:noAutofit/>
          </a:bodyPr>
          <a:lstStyle/>
          <a:p>
            <a:r>
              <a:rPr lang="en-US" sz="2600" dirty="0"/>
              <a:t>In John 8, the religious leaders bring a woman caught in adultery to Jesus. She’s </a:t>
            </a:r>
            <a:r>
              <a:rPr lang="en-US" sz="2600" dirty="0" smtClean="0"/>
              <a:t>guilty....</a:t>
            </a:r>
            <a:endParaRPr lang="en-US" sz="2600" dirty="0"/>
          </a:p>
          <a:p>
            <a:r>
              <a:rPr lang="en-US" sz="2600" dirty="0"/>
              <a:t>But what Jesus does is unusual. He doesn’t see a failure. He doesn’t see someone to be judged and tossed away. He </a:t>
            </a:r>
            <a:r>
              <a:rPr lang="en-US" sz="2600" dirty="0" smtClean="0"/>
              <a:t>sees...a </a:t>
            </a:r>
            <a:r>
              <a:rPr lang="en-US" sz="2600" dirty="0"/>
              <a:t>person whom He loves and values. He has every right to judge her for her sin, but He doesn’t. He forgives her. He doesn’t approve of her sin. He doesn’t tell her it’s OK, but he gives her grace. He sends her away, after saving her, after loving her, with a commission to leave behind her life of sin.</a:t>
            </a:r>
          </a:p>
          <a:p>
            <a:r>
              <a:rPr lang="en-US" sz="2600" dirty="0" smtClean="0"/>
              <a:t>Jesus </a:t>
            </a:r>
            <a:r>
              <a:rPr lang="en-US" sz="2600" dirty="0"/>
              <a:t>loved first. It’s through that love that He transforms hearts. Jesus didn’t have to take a stand against everything, because what He stood for was so powerful.</a:t>
            </a:r>
          </a:p>
          <a:p>
            <a:endParaRPr lang="en-US" sz="2400" dirty="0"/>
          </a:p>
        </p:txBody>
      </p:sp>
      <p:sp>
        <p:nvSpPr>
          <p:cNvPr id="4" name="Rounded Rectangular Callout 3"/>
          <p:cNvSpPr/>
          <p:nvPr/>
        </p:nvSpPr>
        <p:spPr>
          <a:xfrm>
            <a:off x="381000" y="838200"/>
            <a:ext cx="8610600" cy="1371600"/>
          </a:xfrm>
          <a:prstGeom prst="wedgeRoundRectCallout">
            <a:avLst>
              <a:gd name="adj1" fmla="val -37654"/>
              <a:gd name="adj2" fmla="val 279946"/>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In large measure, Jesus was defined by what He stood against. Matt. 5-7; 19:3-6 </a:t>
            </a:r>
            <a:endParaRPr lang="en-US" sz="2800" dirty="0">
              <a:solidFill>
                <a:schemeClr val="bg1"/>
              </a:solidFill>
            </a:endParaRPr>
          </a:p>
        </p:txBody>
      </p:sp>
    </p:spTree>
    <p:extLst>
      <p:ext uri="{BB962C8B-B14F-4D97-AF65-F5344CB8AC3E}">
        <p14:creationId xmlns:p14="http://schemas.microsoft.com/office/powerpoint/2010/main" val="400406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525963"/>
          </a:xfrm>
        </p:spPr>
        <p:txBody>
          <a:bodyPr/>
          <a:lstStyle/>
          <a:p>
            <a:r>
              <a:rPr lang="en-US" dirty="0" smtClean="0"/>
              <a:t>We can learn from people who are wrong on some things.</a:t>
            </a:r>
          </a:p>
          <a:p>
            <a:r>
              <a:rPr lang="en-US" dirty="0" smtClean="0"/>
              <a:t>Yet, 1 Cor. 15:33 is a strong warning.</a:t>
            </a:r>
          </a:p>
          <a:p>
            <a:r>
              <a:rPr lang="en-US" dirty="0" smtClean="0"/>
              <a:t>Test! Examine! 2 Pet. 2:1-2, 18; 2 John 1:9-11</a:t>
            </a:r>
          </a:p>
          <a:p>
            <a:r>
              <a:rPr lang="en-US" dirty="0" smtClean="0"/>
              <a:t>Some should be read with great skepticism.</a:t>
            </a:r>
          </a:p>
          <a:p>
            <a:r>
              <a:rPr lang="en-US" dirty="0" smtClean="0"/>
              <a:t>Be wary of sending people to their websites.</a:t>
            </a:r>
            <a:endParaRPr lang="en-US" dirty="0"/>
          </a:p>
        </p:txBody>
      </p:sp>
      <p:sp>
        <p:nvSpPr>
          <p:cNvPr id="3" name="Title 2"/>
          <p:cNvSpPr>
            <a:spLocks noGrp="1"/>
          </p:cNvSpPr>
          <p:nvPr>
            <p:ph type="title"/>
          </p:nvPr>
        </p:nvSpPr>
        <p:spPr/>
        <p:txBody>
          <a:bodyPr/>
          <a:lstStyle/>
          <a:p>
            <a:r>
              <a:rPr lang="en-US" dirty="0" smtClean="0">
                <a:solidFill>
                  <a:schemeClr val="tx1"/>
                </a:solidFill>
              </a:rPr>
              <a:t>Beware of Bad Authors</a:t>
            </a:r>
            <a:endParaRPr lang="en-US" dirty="0">
              <a:solidFill>
                <a:schemeClr val="tx1"/>
              </a:solidFill>
            </a:endParaRPr>
          </a:p>
        </p:txBody>
      </p:sp>
    </p:spTree>
    <p:extLst>
      <p:ext uri="{BB962C8B-B14F-4D97-AF65-F5344CB8AC3E}">
        <p14:creationId xmlns:p14="http://schemas.microsoft.com/office/powerpoint/2010/main" val="3560854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
            <a:ext cx="8763000" cy="6096000"/>
          </a:xfrm>
        </p:spPr>
        <p:txBody>
          <a:bodyPr>
            <a:normAutofit fontScale="92500" lnSpcReduction="20000"/>
          </a:bodyPr>
          <a:lstStyle/>
          <a:p>
            <a:r>
              <a:rPr lang="en-US" dirty="0"/>
              <a:t>We spend so much time trying to avoid sin. We build our integrity around what we don’t do. But what if instead of first investing our energy in avoiding the appearance of evil, we started by simply focusing on drawing closer to Jesus? Trying to avoid sin doesn’t by default draw us closer to Jesus. However, it is impossible to draw near to Jesus without pulling away from sin. If we set out to stand against then our default will often be self-righteousness, judgment, and wrath. Jesus’s default was love, grace and peace.</a:t>
            </a:r>
          </a:p>
          <a:p>
            <a:r>
              <a:rPr lang="en-US" dirty="0"/>
              <a:t>Again, just to be clear: Obviously, we shouldn’t advocate or approve of sin. However, the best stance against sin is not to focus on what we’re against but rather on what we’re for. The closer we draw to Jesus, the more we begin to be molded into His likeness. We are called Christian “little </a:t>
            </a:r>
            <a:r>
              <a:rPr lang="en-US" dirty="0" err="1"/>
              <a:t>Christs</a:t>
            </a:r>
            <a:r>
              <a:rPr lang="en-US" dirty="0"/>
              <a:t>” because the early church was defined by their imitation of Jesus.</a:t>
            </a:r>
          </a:p>
          <a:p>
            <a:endParaRPr lang="en-US" dirty="0"/>
          </a:p>
        </p:txBody>
      </p:sp>
      <p:sp>
        <p:nvSpPr>
          <p:cNvPr id="4" name="Rounded Rectangular Callout 3"/>
          <p:cNvSpPr/>
          <p:nvPr/>
        </p:nvSpPr>
        <p:spPr>
          <a:xfrm>
            <a:off x="228600" y="2438400"/>
            <a:ext cx="8610600" cy="1524000"/>
          </a:xfrm>
          <a:prstGeom prst="wedgeRoundRectCallout">
            <a:avLst>
              <a:gd name="adj1" fmla="val 7203"/>
              <a:gd name="adj2" fmla="val -184881"/>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Sin is not avoided simply by “drawing closer to Jesus.” It requires a conscious decision and deliberate effort. Matt. 4:17; 1 John 2:1, 3, 6</a:t>
            </a:r>
            <a:endParaRPr lang="en-US" sz="2800" dirty="0">
              <a:solidFill>
                <a:schemeClr val="bg1"/>
              </a:solidFill>
            </a:endParaRPr>
          </a:p>
        </p:txBody>
      </p:sp>
    </p:spTree>
    <p:extLst>
      <p:ext uri="{BB962C8B-B14F-4D97-AF65-F5344CB8AC3E}">
        <p14:creationId xmlns:p14="http://schemas.microsoft.com/office/powerpoint/2010/main" val="360903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
            <a:ext cx="8763000" cy="6096000"/>
          </a:xfrm>
        </p:spPr>
        <p:txBody>
          <a:bodyPr>
            <a:normAutofit fontScale="92500" lnSpcReduction="20000"/>
          </a:bodyPr>
          <a:lstStyle/>
          <a:p>
            <a:r>
              <a:rPr lang="en-US" dirty="0"/>
              <a:t>We spend so much time trying to avoid sin. We build our integrity around what we don’t do. But what if instead of first investing our energy in avoiding the appearance of evil, we started by simply focusing on drawing closer to Jesus? Trying to avoid sin doesn’t by default draw us closer to Jesus. However, it is impossible to draw near to Jesus without pulling away from sin. If we set out to stand against then our default will often be self-righteousness, judgment, and wrath. Jesus’s default was love, grace and peace.</a:t>
            </a:r>
          </a:p>
          <a:p>
            <a:r>
              <a:rPr lang="en-US" dirty="0"/>
              <a:t>Again, just to be clear: Obviously, we shouldn’t advocate or approve of sin. However, the best stance against sin is not to focus on what we’re against but rather on what we’re for. The closer we draw to Jesus, the more we begin to be molded into His likeness. We are called Christian “little </a:t>
            </a:r>
            <a:r>
              <a:rPr lang="en-US" dirty="0" err="1"/>
              <a:t>Christs</a:t>
            </a:r>
            <a:r>
              <a:rPr lang="en-US" dirty="0"/>
              <a:t>” because the early church was defined by their imitation of Jesus.</a:t>
            </a:r>
          </a:p>
          <a:p>
            <a:endParaRPr lang="en-US" dirty="0"/>
          </a:p>
        </p:txBody>
      </p:sp>
      <p:sp>
        <p:nvSpPr>
          <p:cNvPr id="4" name="Rounded Rectangular Callout 3"/>
          <p:cNvSpPr/>
          <p:nvPr/>
        </p:nvSpPr>
        <p:spPr>
          <a:xfrm>
            <a:off x="394138" y="762000"/>
            <a:ext cx="8610600" cy="1143000"/>
          </a:xfrm>
          <a:prstGeom prst="wedgeRoundRectCallout">
            <a:avLst>
              <a:gd name="adj1" fmla="val 5921"/>
              <a:gd name="adj2" fmla="val 264085"/>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Becoming like Jesus requires putting off the old man. Col. 3:5ff</a:t>
            </a:r>
            <a:endParaRPr lang="en-US" sz="2800" dirty="0">
              <a:solidFill>
                <a:schemeClr val="bg1"/>
              </a:solidFill>
            </a:endParaRPr>
          </a:p>
        </p:txBody>
      </p:sp>
    </p:spTree>
    <p:extLst>
      <p:ext uri="{BB962C8B-B14F-4D97-AF65-F5344CB8AC3E}">
        <p14:creationId xmlns:p14="http://schemas.microsoft.com/office/powerpoint/2010/main" val="171723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
            <a:ext cx="8763000" cy="6096000"/>
          </a:xfrm>
        </p:spPr>
        <p:txBody>
          <a:bodyPr>
            <a:normAutofit fontScale="92500" lnSpcReduction="20000"/>
          </a:bodyPr>
          <a:lstStyle/>
          <a:p>
            <a:r>
              <a:rPr lang="en-US" dirty="0"/>
              <a:t>We spend so much time trying to avoid sin. We build our integrity around what we don’t do. But what if instead of first investing our energy in avoiding the appearance of evil, we started by simply focusing on drawing closer to Jesus? Trying to avoid sin doesn’t by default draw us closer to Jesus. However, it is impossible to draw near to Jesus without pulling away from sin. If we set out to stand against then our default will often be self-righteousness, judgment, and wrath. Jesus’s default was love, grace and peace.</a:t>
            </a:r>
          </a:p>
          <a:p>
            <a:r>
              <a:rPr lang="en-US" dirty="0"/>
              <a:t>Again, just to be clear: Obviously, we shouldn’t advocate or approve of sin. However, the best stance against sin is not to focus on what we’re against but rather on what we’re for. The closer we draw to Jesus, the more we begin to be molded into His likeness. We are called Christian “little </a:t>
            </a:r>
            <a:r>
              <a:rPr lang="en-US" dirty="0" err="1"/>
              <a:t>Christs</a:t>
            </a:r>
            <a:r>
              <a:rPr lang="en-US" dirty="0"/>
              <a:t>” because the early church was defined by their imitation of Jesus.</a:t>
            </a:r>
          </a:p>
          <a:p>
            <a:endParaRPr lang="en-US" dirty="0"/>
          </a:p>
        </p:txBody>
      </p:sp>
      <p:sp>
        <p:nvSpPr>
          <p:cNvPr id="4" name="Rounded Rectangular Callout 3"/>
          <p:cNvSpPr/>
          <p:nvPr/>
        </p:nvSpPr>
        <p:spPr>
          <a:xfrm>
            <a:off x="391510" y="4724400"/>
            <a:ext cx="8610600" cy="1981200"/>
          </a:xfrm>
          <a:prstGeom prst="wedgeRoundRectCallout">
            <a:avLst>
              <a:gd name="adj1" fmla="val 33019"/>
              <a:gd name="adj2" fmla="val -128700"/>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Love, grace, and peace can be harmonized with the preaching of righteousness, judgment, and wrath. Cf. Acts 24:25.</a:t>
            </a:r>
            <a:endParaRPr lang="en-US" sz="2800" dirty="0">
              <a:solidFill>
                <a:schemeClr val="bg1"/>
              </a:solidFill>
            </a:endParaRPr>
          </a:p>
        </p:txBody>
      </p:sp>
    </p:spTree>
    <p:extLst>
      <p:ext uri="{BB962C8B-B14F-4D97-AF65-F5344CB8AC3E}">
        <p14:creationId xmlns:p14="http://schemas.microsoft.com/office/powerpoint/2010/main" val="242411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That is what really transforms people’s heart. Not arguments. Not empty proof-texting. What changes lives are encounters with Jesus and with those who are so close to Him that they start to look like Him.</a:t>
            </a:r>
          </a:p>
          <a:p>
            <a:endParaRPr lang="en-US" dirty="0"/>
          </a:p>
        </p:txBody>
      </p:sp>
      <p:sp>
        <p:nvSpPr>
          <p:cNvPr id="3" name="Title 2"/>
          <p:cNvSpPr>
            <a:spLocks noGrp="1"/>
          </p:cNvSpPr>
          <p:nvPr>
            <p:ph type="title"/>
          </p:nvPr>
        </p:nvSpPr>
        <p:spPr/>
        <p:txBody>
          <a:bodyPr/>
          <a:lstStyle/>
          <a:p>
            <a:endParaRPr lang="en-US"/>
          </a:p>
        </p:txBody>
      </p:sp>
      <p:sp>
        <p:nvSpPr>
          <p:cNvPr id="4" name="Rounded Rectangular Callout 3"/>
          <p:cNvSpPr/>
          <p:nvPr/>
        </p:nvSpPr>
        <p:spPr>
          <a:xfrm>
            <a:off x="228600" y="4191000"/>
            <a:ext cx="8610600" cy="2286000"/>
          </a:xfrm>
          <a:prstGeom prst="wedgeRoundRectCallout">
            <a:avLst>
              <a:gd name="adj1" fmla="val 38329"/>
              <a:gd name="adj2" fmla="val -94201"/>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Partial truth. Matt. 5:16; 1 Pet. 3:1</a:t>
            </a:r>
          </a:p>
          <a:p>
            <a:pPr algn="ctr"/>
            <a:r>
              <a:rPr lang="en-US" sz="2800" dirty="0" smtClean="0">
                <a:solidFill>
                  <a:schemeClr val="bg1"/>
                </a:solidFill>
              </a:rPr>
              <a:t>Acts 2 is full of arguments and proof-texts.</a:t>
            </a:r>
          </a:p>
          <a:p>
            <a:pPr algn="ctr"/>
            <a:r>
              <a:rPr lang="en-US" sz="2800" dirty="0" smtClean="0">
                <a:solidFill>
                  <a:schemeClr val="bg1"/>
                </a:solidFill>
              </a:rPr>
              <a:t>Paul in the synagogues. Acts 17:2</a:t>
            </a:r>
          </a:p>
          <a:p>
            <a:pPr algn="ctr"/>
            <a:r>
              <a:rPr lang="en-US" sz="2800" dirty="0" smtClean="0">
                <a:solidFill>
                  <a:schemeClr val="bg1"/>
                </a:solidFill>
              </a:rPr>
              <a:t>The gospel is God’s power to save. Rom. 1:16</a:t>
            </a:r>
            <a:endParaRPr lang="en-US" sz="2800" dirty="0">
              <a:solidFill>
                <a:schemeClr val="bg1"/>
              </a:solidFill>
            </a:endParaRPr>
          </a:p>
        </p:txBody>
      </p:sp>
    </p:spTree>
    <p:extLst>
      <p:ext uri="{BB962C8B-B14F-4D97-AF65-F5344CB8AC3E}">
        <p14:creationId xmlns:p14="http://schemas.microsoft.com/office/powerpoint/2010/main" val="266156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a:t>If our lives are to be characterized, let them be characterized by our imitation of our Savior. We should focus first on aligning our hearts with God, growing in His love for people and caring about what He cares about. Our hatred for sin should be born out of our love for God and His people, and not wanting people to experience the destructiveness that sin brings.</a:t>
            </a:r>
          </a:p>
          <a:p>
            <a:r>
              <a:rPr lang="en-US" dirty="0"/>
              <a:t>The primary responsibility of every Christian is not to stand against sin. It is draw near to Jesus, to know Him and to be known by Him. Christians stand for Jesus</a:t>
            </a:r>
            <a:r>
              <a:rPr lang="en-US" dirty="0" smtClean="0"/>
              <a:t>.</a:t>
            </a:r>
            <a:endParaRPr lang="en-US" dirty="0"/>
          </a:p>
        </p:txBody>
      </p:sp>
      <p:sp>
        <p:nvSpPr>
          <p:cNvPr id="4" name="Rounded Rectangular Callout 3"/>
          <p:cNvSpPr/>
          <p:nvPr/>
        </p:nvSpPr>
        <p:spPr>
          <a:xfrm>
            <a:off x="228600" y="4876800"/>
            <a:ext cx="8610600" cy="1600200"/>
          </a:xfrm>
          <a:prstGeom prst="wedgeRoundRectCallout">
            <a:avLst>
              <a:gd name="adj1" fmla="val -35825"/>
              <a:gd name="adj2" fmla="val -249180"/>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Imitation of the Savior who was sinless? The Savior who cleansed the temple? Twice!</a:t>
            </a:r>
            <a:endParaRPr lang="en-US" sz="2800" dirty="0">
              <a:solidFill>
                <a:schemeClr val="bg1"/>
              </a:solidFill>
            </a:endParaRPr>
          </a:p>
        </p:txBody>
      </p:sp>
    </p:spTree>
    <p:extLst>
      <p:ext uri="{BB962C8B-B14F-4D97-AF65-F5344CB8AC3E}">
        <p14:creationId xmlns:p14="http://schemas.microsoft.com/office/powerpoint/2010/main" val="361062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a:t>If our lives are to be characterized, let them be characterized by our imitation of our Savior. We should focus first on aligning our hearts with God, growing in His love for people and caring about what He cares about. Our hatred for sin should be born out of our love for God and His people, and not wanting people to experience the destructiveness that sin brings.</a:t>
            </a:r>
          </a:p>
          <a:p>
            <a:r>
              <a:rPr lang="en-US" dirty="0"/>
              <a:t>The primary responsibility of every Christian is not to stand against sin. It is draw near to Jesus, to know Him and to be known by Him. Christians stand for Jesus</a:t>
            </a:r>
            <a:r>
              <a:rPr lang="en-US" dirty="0" smtClean="0"/>
              <a:t>.</a:t>
            </a:r>
            <a:endParaRPr lang="en-US" dirty="0"/>
          </a:p>
        </p:txBody>
      </p:sp>
      <p:sp>
        <p:nvSpPr>
          <p:cNvPr id="4" name="Rounded Rectangular Callout 3"/>
          <p:cNvSpPr/>
          <p:nvPr/>
        </p:nvSpPr>
        <p:spPr>
          <a:xfrm>
            <a:off x="543910" y="4050424"/>
            <a:ext cx="8610600" cy="1600200"/>
          </a:xfrm>
          <a:prstGeom prst="wedgeRoundRectCallout">
            <a:avLst>
              <a:gd name="adj1" fmla="val -41501"/>
              <a:gd name="adj2" fmla="val -199919"/>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Can we be like Jesus if we won’t contend for the faith? Jude 1:3-4</a:t>
            </a:r>
            <a:endParaRPr lang="en-US" sz="2800" dirty="0">
              <a:solidFill>
                <a:schemeClr val="bg1"/>
              </a:solidFill>
            </a:endParaRPr>
          </a:p>
        </p:txBody>
      </p:sp>
    </p:spTree>
    <p:extLst>
      <p:ext uri="{BB962C8B-B14F-4D97-AF65-F5344CB8AC3E}">
        <p14:creationId xmlns:p14="http://schemas.microsoft.com/office/powerpoint/2010/main" val="46470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a:t>If our lives are to be characterized, let them be characterized by our imitation of our Savior. We should focus first on aligning our hearts with God, growing in His love for people and caring about what He cares about. Our hatred for sin should be born out of our love for God and His people, and not wanting people to experience the destructiveness that sin brings.</a:t>
            </a:r>
          </a:p>
          <a:p>
            <a:r>
              <a:rPr lang="en-US" dirty="0"/>
              <a:t>The primary responsibility of every Christian is not to stand against sin. It is draw near to Jesus, to know Him and to be known by Him. Christians stand for Jesus</a:t>
            </a:r>
            <a:r>
              <a:rPr lang="en-US" dirty="0" smtClean="0"/>
              <a:t>.</a:t>
            </a:r>
            <a:endParaRPr lang="en-US" dirty="0"/>
          </a:p>
        </p:txBody>
      </p:sp>
      <p:sp>
        <p:nvSpPr>
          <p:cNvPr id="4" name="Rounded Rectangular Callout 3"/>
          <p:cNvSpPr/>
          <p:nvPr/>
        </p:nvSpPr>
        <p:spPr>
          <a:xfrm>
            <a:off x="218089" y="1600200"/>
            <a:ext cx="8610600" cy="1600200"/>
          </a:xfrm>
          <a:prstGeom prst="wedgeRoundRectCallout">
            <a:avLst>
              <a:gd name="adj1" fmla="val -6347"/>
              <a:gd name="adj2" fmla="val 191214"/>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To stand for Jesus requires being like Him and keeping His commandments, both positive and negative. 1 John 2:3-6</a:t>
            </a:r>
            <a:endParaRPr lang="en-US" sz="2800" dirty="0">
              <a:solidFill>
                <a:schemeClr val="bg1"/>
              </a:solidFill>
            </a:endParaRPr>
          </a:p>
        </p:txBody>
      </p:sp>
    </p:spTree>
    <p:extLst>
      <p:ext uri="{BB962C8B-B14F-4D97-AF65-F5344CB8AC3E}">
        <p14:creationId xmlns:p14="http://schemas.microsoft.com/office/powerpoint/2010/main" val="249599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can’t adopt a “positive only” approach. </a:t>
            </a:r>
          </a:p>
          <a:p>
            <a:r>
              <a:rPr lang="en-US" dirty="0" smtClean="0"/>
              <a:t>Such will ultimately turn God’s grace into lewdness.</a:t>
            </a:r>
          </a:p>
          <a:p>
            <a:r>
              <a:rPr lang="en-US" dirty="0" smtClean="0"/>
              <a:t>Keep testing the spirits. 1 John 4:1</a:t>
            </a:r>
          </a:p>
          <a:p>
            <a:r>
              <a:rPr lang="en-US" dirty="0" smtClean="0"/>
              <a:t>Where are you in relation to God’s grace?</a:t>
            </a:r>
            <a:endParaRPr lang="en-US" dirty="0"/>
          </a:p>
        </p:txBody>
      </p:sp>
      <p:sp>
        <p:nvSpPr>
          <p:cNvPr id="3" name="Title 2"/>
          <p:cNvSpPr>
            <a:spLocks noGrp="1"/>
          </p:cNvSpPr>
          <p:nvPr>
            <p:ph type="title"/>
          </p:nvPr>
        </p:nvSpPr>
        <p:spPr/>
        <p:txBody>
          <a:bodyPr/>
          <a:lstStyle/>
          <a:p>
            <a:r>
              <a:rPr lang="en-US" dirty="0" smtClean="0">
                <a:solidFill>
                  <a:schemeClr val="tx1"/>
                </a:solidFill>
              </a:rPr>
              <a:t>Conclusion</a:t>
            </a:r>
            <a:endParaRPr lang="en-US" dirty="0">
              <a:solidFill>
                <a:schemeClr val="tx1"/>
              </a:solidFill>
            </a:endParaRPr>
          </a:p>
        </p:txBody>
      </p:sp>
    </p:spTree>
    <p:extLst>
      <p:ext uri="{BB962C8B-B14F-4D97-AF65-F5344CB8AC3E}">
        <p14:creationId xmlns:p14="http://schemas.microsoft.com/office/powerpoint/2010/main" val="181187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Discipleship pastor at a “faith only” church. James 2:24, 26; Mark 16:16; Acts 2:38; et al</a:t>
            </a:r>
          </a:p>
          <a:p>
            <a:r>
              <a:rPr lang="en-US" dirty="0" smtClean="0"/>
              <a:t>Has moved beyond seeing the silence of the Scriptures as restrictive.</a:t>
            </a:r>
          </a:p>
          <a:p>
            <a:pPr lvl="1"/>
            <a:r>
              <a:rPr lang="en-US" dirty="0" smtClean="0"/>
              <a:t>Heb. 7:14; 2 John 1:9; 2 Tim. 3:16-17</a:t>
            </a:r>
            <a:endParaRPr lang="en-US" dirty="0"/>
          </a:p>
        </p:txBody>
      </p:sp>
      <p:sp>
        <p:nvSpPr>
          <p:cNvPr id="3" name="Title 2"/>
          <p:cNvSpPr>
            <a:spLocks noGrp="1"/>
          </p:cNvSpPr>
          <p:nvPr>
            <p:ph type="title"/>
          </p:nvPr>
        </p:nvSpPr>
        <p:spPr/>
        <p:txBody>
          <a:bodyPr/>
          <a:lstStyle/>
          <a:p>
            <a:r>
              <a:rPr lang="en-US" dirty="0" smtClean="0">
                <a:solidFill>
                  <a:schemeClr val="tx1"/>
                </a:solidFill>
              </a:rPr>
              <a:t>Tyler Edwards</a:t>
            </a:r>
            <a:endParaRPr lang="en-US" dirty="0">
              <a:solidFill>
                <a:schemeClr val="tx1"/>
              </a:solidFill>
            </a:endParaRPr>
          </a:p>
        </p:txBody>
      </p:sp>
    </p:spTree>
    <p:extLst>
      <p:ext uri="{BB962C8B-B14F-4D97-AF65-F5344CB8AC3E}">
        <p14:creationId xmlns:p14="http://schemas.microsoft.com/office/powerpoint/2010/main" val="143466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lstStyle/>
          <a:p>
            <a:r>
              <a:rPr lang="en-US" dirty="0" smtClean="0"/>
              <a:t>“I </a:t>
            </a:r>
            <a:r>
              <a:rPr lang="en-US" dirty="0"/>
              <a:t>used to work with a girl who was a part of a strict conservative church. She wasn’t allowed to pierce her ears, get a tattoo, cut her hair short, wear a dress that showed her ankles, or listen to certain kinds of music</a:t>
            </a:r>
            <a:r>
              <a:rPr lang="en-US" dirty="0" smtClean="0"/>
              <a:t>.”</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
        <p:nvSpPr>
          <p:cNvPr id="4" name="Rounded Rectangular Callout 3"/>
          <p:cNvSpPr/>
          <p:nvPr/>
        </p:nvSpPr>
        <p:spPr>
          <a:xfrm>
            <a:off x="3810000" y="4191000"/>
            <a:ext cx="4876800" cy="1371601"/>
          </a:xfrm>
          <a:prstGeom prst="wedgeRoundRectCallout">
            <a:avLst>
              <a:gd name="adj1" fmla="val -74590"/>
              <a:gd name="adj2" fmla="val -231054"/>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Equates conservative with extreme. </a:t>
            </a:r>
            <a:endParaRPr lang="en-US" sz="2800" dirty="0">
              <a:solidFill>
                <a:schemeClr val="bg1"/>
              </a:solidFill>
            </a:endParaRPr>
          </a:p>
        </p:txBody>
      </p:sp>
    </p:spTree>
    <p:extLst>
      <p:ext uri="{BB962C8B-B14F-4D97-AF65-F5344CB8AC3E}">
        <p14:creationId xmlns:p14="http://schemas.microsoft.com/office/powerpoint/2010/main" val="158297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lstStyle/>
          <a:p>
            <a:r>
              <a:rPr lang="en-US" dirty="0" smtClean="0"/>
              <a:t>“I </a:t>
            </a:r>
            <a:r>
              <a:rPr lang="en-US" dirty="0"/>
              <a:t>used to work with a girl who was a part of a strict conservative church. She wasn’t allowed to pierce her ears, get a tattoo, cut her hair short, wear a dress that showed her ankles, or listen to certain kinds of music</a:t>
            </a:r>
            <a:r>
              <a:rPr lang="en-US" dirty="0" smtClean="0"/>
              <a:t>.”</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
        <p:nvSpPr>
          <p:cNvPr id="4" name="Rounded Rectangular Callout 3"/>
          <p:cNvSpPr/>
          <p:nvPr/>
        </p:nvSpPr>
        <p:spPr>
          <a:xfrm>
            <a:off x="1371600" y="4191000"/>
            <a:ext cx="7315200" cy="1371601"/>
          </a:xfrm>
          <a:prstGeom prst="wedgeRoundRectCallout">
            <a:avLst>
              <a:gd name="adj1" fmla="val 36832"/>
              <a:gd name="adj2" fmla="val -178180"/>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Ridicules an extreme “line” of modesty, but doesn’t seem to have any line himself. </a:t>
            </a:r>
            <a:endParaRPr lang="en-US" sz="2800" dirty="0">
              <a:solidFill>
                <a:schemeClr val="bg1"/>
              </a:solidFill>
            </a:endParaRPr>
          </a:p>
        </p:txBody>
      </p:sp>
    </p:spTree>
    <p:extLst>
      <p:ext uri="{BB962C8B-B14F-4D97-AF65-F5344CB8AC3E}">
        <p14:creationId xmlns:p14="http://schemas.microsoft.com/office/powerpoint/2010/main" val="314891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lstStyle/>
          <a:p>
            <a:r>
              <a:rPr lang="en-US" dirty="0" smtClean="0"/>
              <a:t>“I </a:t>
            </a:r>
            <a:r>
              <a:rPr lang="en-US" dirty="0"/>
              <a:t>used to work with a girl who was a part of a strict conservative church. She wasn’t allowed to pierce her ears, get a tattoo, cut her hair short, wear a dress that showed her ankles, or listen to certain kinds of music</a:t>
            </a:r>
            <a:r>
              <a:rPr lang="en-US" dirty="0" smtClean="0"/>
              <a:t>.”</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
        <p:nvSpPr>
          <p:cNvPr id="4" name="Rounded Rectangular Callout 3"/>
          <p:cNvSpPr/>
          <p:nvPr/>
        </p:nvSpPr>
        <p:spPr>
          <a:xfrm>
            <a:off x="1371600" y="4191000"/>
            <a:ext cx="7315200" cy="1371601"/>
          </a:xfrm>
          <a:prstGeom prst="wedgeRoundRectCallout">
            <a:avLst>
              <a:gd name="adj1" fmla="val 9892"/>
              <a:gd name="adj2" fmla="val -142548"/>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Would he approve every kind of music? Phil. 4:8 </a:t>
            </a:r>
            <a:endParaRPr lang="en-US" sz="2800" dirty="0">
              <a:solidFill>
                <a:schemeClr val="bg1"/>
              </a:solidFill>
            </a:endParaRPr>
          </a:p>
        </p:txBody>
      </p:sp>
    </p:spTree>
    <p:extLst>
      <p:ext uri="{BB962C8B-B14F-4D97-AF65-F5344CB8AC3E}">
        <p14:creationId xmlns:p14="http://schemas.microsoft.com/office/powerpoint/2010/main" val="404101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lstStyle/>
          <a:p>
            <a:r>
              <a:rPr lang="en-US" dirty="0" smtClean="0"/>
              <a:t>“While </a:t>
            </a:r>
            <a:r>
              <a:rPr lang="en-US" dirty="0"/>
              <a:t>churches vary in their laws and lifestyle recommendations, many Christians seem to believe that a Christian can be identified by what they avoid</a:t>
            </a:r>
            <a:r>
              <a:rPr lang="en-US" i="1" dirty="0" smtClean="0"/>
              <a:t>.”</a:t>
            </a:r>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
        <p:nvSpPr>
          <p:cNvPr id="4" name="Rounded Rectangular Callout 3"/>
          <p:cNvSpPr/>
          <p:nvPr/>
        </p:nvSpPr>
        <p:spPr>
          <a:xfrm>
            <a:off x="4363065" y="2514599"/>
            <a:ext cx="3256935" cy="1371601"/>
          </a:xfrm>
          <a:prstGeom prst="wedgeRoundRectCallout">
            <a:avLst>
              <a:gd name="adj1" fmla="val -80399"/>
              <a:gd name="adj2" fmla="val -54043"/>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1 Cor. 6:9-10;</a:t>
            </a:r>
          </a:p>
          <a:p>
            <a:pPr algn="ctr"/>
            <a:r>
              <a:rPr lang="en-US" sz="2800" dirty="0" smtClean="0">
                <a:solidFill>
                  <a:schemeClr val="bg1"/>
                </a:solidFill>
              </a:rPr>
              <a:t> 1 Peter 4:3</a:t>
            </a:r>
            <a:endParaRPr lang="en-US" sz="2800" dirty="0">
              <a:solidFill>
                <a:schemeClr val="bg1"/>
              </a:solidFill>
            </a:endParaRPr>
          </a:p>
        </p:txBody>
      </p:sp>
    </p:spTree>
    <p:extLst>
      <p:ext uri="{BB962C8B-B14F-4D97-AF65-F5344CB8AC3E}">
        <p14:creationId xmlns:p14="http://schemas.microsoft.com/office/powerpoint/2010/main" val="189360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dirty="0" smtClean="0"/>
              <a:t>“To </a:t>
            </a:r>
            <a:r>
              <a:rPr lang="en-US" dirty="0"/>
              <a:t>be fair, there are commands Christians are called to obey. Jesus Himself says: </a:t>
            </a:r>
            <a:r>
              <a:rPr lang="en-US" dirty="0" smtClean="0"/>
              <a:t>‘If you </a:t>
            </a:r>
            <a:r>
              <a:rPr lang="en-US" dirty="0"/>
              <a:t>love me you will keep my </a:t>
            </a:r>
            <a:r>
              <a:rPr lang="en-US" dirty="0" smtClean="0"/>
              <a:t>commands’ (John </a:t>
            </a:r>
            <a:r>
              <a:rPr lang="en-US" dirty="0"/>
              <a:t>14:15). There are things Christians should strive to do. There are things Christians should try to avoid.</a:t>
            </a:r>
          </a:p>
          <a:p>
            <a:r>
              <a:rPr lang="en-US" dirty="0" smtClean="0"/>
              <a:t>“But </a:t>
            </a:r>
            <a:r>
              <a:rPr lang="en-US" dirty="0"/>
              <a:t>when things we do or abstain from doing become the defining characteristics of who we are, we lose the greater identity of </a:t>
            </a:r>
            <a:r>
              <a:rPr lang="en-US" dirty="0" smtClean="0"/>
              <a:t>‘whose’ we </a:t>
            </a:r>
            <a:r>
              <a:rPr lang="en-US" dirty="0"/>
              <a:t>are</a:t>
            </a:r>
            <a:r>
              <a:rPr lang="en-US" dirty="0" smtClean="0"/>
              <a:t>.”</a:t>
            </a:r>
            <a:endParaRPr lang="en-US" dirty="0"/>
          </a:p>
        </p:txBody>
      </p:sp>
      <p:sp>
        <p:nvSpPr>
          <p:cNvPr id="3" name="Title 2"/>
          <p:cNvSpPr>
            <a:spLocks noGrp="1"/>
          </p:cNvSpPr>
          <p:nvPr>
            <p:ph type="title"/>
          </p:nvPr>
        </p:nvSpPr>
        <p:spPr>
          <a:xfrm>
            <a:off x="457200" y="274638"/>
            <a:ext cx="8229600" cy="182562"/>
          </a:xfrm>
        </p:spPr>
        <p:txBody>
          <a:bodyPr>
            <a:normAutofit fontScale="90000"/>
          </a:bodyPr>
          <a:lstStyle/>
          <a:p>
            <a:endParaRPr lang="en-US" dirty="0"/>
          </a:p>
        </p:txBody>
      </p:sp>
      <p:sp>
        <p:nvSpPr>
          <p:cNvPr id="4" name="Rounded Rectangular Callout 3"/>
          <p:cNvSpPr/>
          <p:nvPr/>
        </p:nvSpPr>
        <p:spPr>
          <a:xfrm>
            <a:off x="4363064" y="3124201"/>
            <a:ext cx="4552336" cy="990600"/>
          </a:xfrm>
          <a:prstGeom prst="wedgeRoundRectCallout">
            <a:avLst>
              <a:gd name="adj1" fmla="val -72038"/>
              <a:gd name="adj2" fmla="val -58963"/>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Put to death. Col. 3:5</a:t>
            </a:r>
            <a:endParaRPr lang="en-US" sz="2800" dirty="0">
              <a:solidFill>
                <a:schemeClr val="bg1"/>
              </a:solidFill>
            </a:endParaRPr>
          </a:p>
        </p:txBody>
      </p:sp>
    </p:spTree>
    <p:extLst>
      <p:ext uri="{BB962C8B-B14F-4D97-AF65-F5344CB8AC3E}">
        <p14:creationId xmlns:p14="http://schemas.microsoft.com/office/powerpoint/2010/main" val="421991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dirty="0" smtClean="0"/>
              <a:t>“To </a:t>
            </a:r>
            <a:r>
              <a:rPr lang="en-US" dirty="0"/>
              <a:t>be fair, there are commands Christians are called to obey. Jesus Himself says: </a:t>
            </a:r>
            <a:r>
              <a:rPr lang="en-US" dirty="0" smtClean="0"/>
              <a:t>‘If you </a:t>
            </a:r>
            <a:r>
              <a:rPr lang="en-US" dirty="0"/>
              <a:t>love me you will keep my </a:t>
            </a:r>
            <a:r>
              <a:rPr lang="en-US" dirty="0" smtClean="0"/>
              <a:t>commands’ (John </a:t>
            </a:r>
            <a:r>
              <a:rPr lang="en-US" dirty="0"/>
              <a:t>14:15). There are things Christians should strive to do. There are things Christians should try to avoid.</a:t>
            </a:r>
          </a:p>
          <a:p>
            <a:r>
              <a:rPr lang="en-US" dirty="0" smtClean="0"/>
              <a:t>“But </a:t>
            </a:r>
            <a:r>
              <a:rPr lang="en-US" dirty="0"/>
              <a:t>when things we do or abstain from doing become the defining characteristics of who we are, we lose the greater identity of </a:t>
            </a:r>
            <a:r>
              <a:rPr lang="en-US" dirty="0" smtClean="0"/>
              <a:t>‘whose’ we </a:t>
            </a:r>
            <a:r>
              <a:rPr lang="en-US" dirty="0"/>
              <a:t>are</a:t>
            </a:r>
            <a:r>
              <a:rPr lang="en-US" dirty="0" smtClean="0"/>
              <a:t>.”</a:t>
            </a:r>
            <a:endParaRPr lang="en-US" dirty="0"/>
          </a:p>
        </p:txBody>
      </p:sp>
      <p:sp>
        <p:nvSpPr>
          <p:cNvPr id="3" name="Title 2"/>
          <p:cNvSpPr>
            <a:spLocks noGrp="1"/>
          </p:cNvSpPr>
          <p:nvPr>
            <p:ph type="title"/>
          </p:nvPr>
        </p:nvSpPr>
        <p:spPr>
          <a:xfrm>
            <a:off x="457200" y="274638"/>
            <a:ext cx="8229600" cy="182562"/>
          </a:xfrm>
        </p:spPr>
        <p:txBody>
          <a:bodyPr>
            <a:normAutofit fontScale="90000"/>
          </a:bodyPr>
          <a:lstStyle/>
          <a:p>
            <a:endParaRPr lang="en-US" dirty="0"/>
          </a:p>
        </p:txBody>
      </p:sp>
      <p:sp>
        <p:nvSpPr>
          <p:cNvPr id="5" name="Rounded Rectangular Callout 4"/>
          <p:cNvSpPr/>
          <p:nvPr/>
        </p:nvSpPr>
        <p:spPr>
          <a:xfrm>
            <a:off x="1524000" y="685800"/>
            <a:ext cx="6172200" cy="1676400"/>
          </a:xfrm>
          <a:prstGeom prst="wedgeRoundRectCallout">
            <a:avLst>
              <a:gd name="adj1" fmla="val 5961"/>
              <a:gd name="adj2" fmla="val 97038"/>
              <a:gd name="adj3" fmla="val 16667"/>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What we do or abstain from doing says a lot about who we are. Matt. 7:21; 1 John 3:7-10</a:t>
            </a:r>
            <a:endParaRPr lang="en-US" sz="2800" dirty="0">
              <a:solidFill>
                <a:schemeClr val="bg1"/>
              </a:solidFill>
            </a:endParaRPr>
          </a:p>
        </p:txBody>
      </p:sp>
    </p:spTree>
    <p:extLst>
      <p:ext uri="{BB962C8B-B14F-4D97-AF65-F5344CB8AC3E}">
        <p14:creationId xmlns:p14="http://schemas.microsoft.com/office/powerpoint/2010/main" val="209208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TotalTime>
  <Words>3099</Words>
  <Application>Microsoft Office PowerPoint</Application>
  <PresentationFormat>On-screen Show (4:3)</PresentationFormat>
  <Paragraphs>94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Should We Be For? Against? Or Both?</vt:lpstr>
      <vt:lpstr>Beware of Bad Authors</vt:lpstr>
      <vt:lpstr>Tyler Edwards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We Be For? Against? Or Both?</dc:title>
  <dc:creator>John</dc:creator>
  <cp:lastModifiedBy>John</cp:lastModifiedBy>
  <cp:revision>17</cp:revision>
  <dcterms:created xsi:type="dcterms:W3CDTF">2015-05-29T21:19:36Z</dcterms:created>
  <dcterms:modified xsi:type="dcterms:W3CDTF">2015-05-31T12:15:10Z</dcterms:modified>
</cp:coreProperties>
</file>